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media/image1.png" ContentType="image/png"/>
  <Override PartName="/ppt/media/image2.png" ContentType="image/png"/>
  <Override PartName="/ppt/media/image10.png" ContentType="image/png"/>
  <Override PartName="/ppt/media/image5.jpeg" ContentType="image/jpeg"/>
  <Override PartName="/ppt/media/image3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4.png" ContentType="image/png"/>
  <Override PartName="/ppt/media/image9.png" ContentType="image/png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693400" cy="7556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F49D60B-26FB-4A0D-BC04-A9D7B993FE86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700FC4B-8951-4DC5-A54D-DDCEF186D05C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AE95419-C893-4529-9B49-8879EFC68DB4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BA92CEA-EB21-4976-B4D2-7AFFF27B2E73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E3E0F59-D326-4330-96D7-0124E1DC7F6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9BA6718-1A54-4946-A74E-0019DB97D48E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55E99B-AEC1-4B55-857D-84FDC6861C82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D59F29-A7F6-487B-A170-B32B49248096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6B0F792-D64C-43EE-8C05-770B4072AD80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0307045-9D9F-4019-9B3D-6D76E1A099A3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6A8AAE5-CEFE-4F06-83BE-FDB8357DF32D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415007-D2C9-4910-BD58-442D460019AA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8422920" y="6404400"/>
            <a:ext cx="263520" cy="26892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p>
            <a:pPr indent="0">
              <a:buNone/>
            </a:pP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2"/>
          <p:cNvSpPr/>
          <p:nvPr/>
        </p:nvSpPr>
        <p:spPr>
          <a:xfrm>
            <a:off x="0" y="0"/>
            <a:ext cx="10690560" cy="7559640"/>
          </a:xfrm>
          <a:prstGeom prst="rect">
            <a:avLst/>
          </a:prstGeom>
          <a:blipFill rotWithShape="0">
            <a:blip r:embed="rId1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658080" y="1661040"/>
            <a:ext cx="6649200" cy="2311560"/>
          </a:xfrm>
          <a:prstGeom prst="rect">
            <a:avLst/>
          </a:prstGeom>
          <a:blipFill rotWithShape="0">
            <a:blip r:embed="rId2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41" name="Freeform 4"/>
          <p:cNvSpPr/>
          <p:nvPr/>
        </p:nvSpPr>
        <p:spPr>
          <a:xfrm>
            <a:off x="658080" y="3883320"/>
            <a:ext cx="5226120" cy="1644840"/>
          </a:xfrm>
          <a:prstGeom prst="rect">
            <a:avLst/>
          </a:prstGeom>
          <a:blipFill rotWithShape="0">
            <a:blip r:embed="rId3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42" name="Freeform 5"/>
          <p:cNvSpPr/>
          <p:nvPr/>
        </p:nvSpPr>
        <p:spPr>
          <a:xfrm>
            <a:off x="5211000" y="2234880"/>
            <a:ext cx="4724640" cy="3989520"/>
          </a:xfrm>
          <a:prstGeom prst="rect">
            <a:avLst/>
          </a:prstGeom>
          <a:blipFill rotWithShape="0">
            <a:blip r:embed="rId4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2"/>
          <p:cNvSpPr/>
          <p:nvPr/>
        </p:nvSpPr>
        <p:spPr>
          <a:xfrm>
            <a:off x="0" y="0"/>
            <a:ext cx="10690560" cy="7559640"/>
          </a:xfrm>
          <a:prstGeom prst="rect">
            <a:avLst/>
          </a:prstGeom>
          <a:blipFill rotWithShape="0">
            <a:blip r:embed="rId1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44" name="TextBox 3"/>
          <p:cNvSpPr/>
          <p:nvPr/>
        </p:nvSpPr>
        <p:spPr>
          <a:xfrm>
            <a:off x="562680" y="1784160"/>
            <a:ext cx="9129600" cy="462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20000"/>
              </a:lnSpc>
              <a:tabLst>
                <a:tab algn="l" pos="0"/>
              </a:tabLst>
            </a:pPr>
            <a:r>
              <a:rPr b="0" lang="it-IT" sz="3000" spc="-1" strike="noStrike">
                <a:solidFill>
                  <a:srgbClr val="545454"/>
                </a:solidFill>
                <a:latin typeface="Calibri (MS)"/>
                <a:ea typeface="Calibri (MS)"/>
              </a:rPr>
              <a:t>Avviso pubblico congiunto per la selezione delle Strategie di Sviluppo Locale di tipo partecipativo a valere sui fondi del CSR Sardegna 2023-2027. Interventi SRG05 e SRG06 e sui fondi del PR Sardegna FSE+ 2021-2027.Priorità 1 - Occupazione - Obiettivo specifico a) ESO4.1. FSE+ - Fondo Sociale Europeo 2021-2027 PR FSE+ 21-27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101"/>
              </a:lnSpc>
              <a:tabLst>
                <a:tab algn="l" pos="0"/>
              </a:tabLst>
            </a:pPr>
            <a:endParaRPr b="0" lang="it-IT" sz="2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101"/>
              </a:lnSpc>
              <a:tabLst>
                <a:tab algn="l" pos="0"/>
              </a:tabLst>
            </a:pPr>
            <a:r>
              <a:rPr b="1" lang="it-IT" sz="2500" spc="-1" strike="noStrike">
                <a:solidFill>
                  <a:schemeClr val="accent5">
                    <a:lumOff val="-10700"/>
                  </a:schemeClr>
                </a:solidFill>
                <a:latin typeface="Calibri (MS) Bold"/>
                <a:ea typeface="Calibri (MS) Bold"/>
              </a:rPr>
              <a:t>Orotelli, 07 novembre 2023</a:t>
            </a:r>
            <a:endParaRPr b="0" lang="it-IT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"/>
          <p:cNvSpPr/>
          <p:nvPr/>
        </p:nvSpPr>
        <p:spPr>
          <a:xfrm>
            <a:off x="0" y="0"/>
            <a:ext cx="10690560" cy="7559640"/>
          </a:xfrm>
          <a:prstGeom prst="rect">
            <a:avLst/>
          </a:prstGeom>
          <a:blipFill rotWithShape="0">
            <a:blip r:embed="rId1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46" name="TextBox 3"/>
          <p:cNvSpPr/>
          <p:nvPr/>
        </p:nvSpPr>
        <p:spPr>
          <a:xfrm>
            <a:off x="468720" y="1451880"/>
            <a:ext cx="10691640" cy="469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99"/>
              </a:lnSpc>
              <a:tabLst>
                <a:tab algn="l" pos="0"/>
              </a:tabLst>
            </a:pPr>
            <a:r>
              <a:rPr b="0" lang="it-IT" sz="3000" spc="-145" strike="noStrike">
                <a:solidFill>
                  <a:srgbClr val="48b77c"/>
                </a:solidFill>
                <a:latin typeface="Calibri (MS) Bold"/>
                <a:ea typeface="Calibri (MS) Bold"/>
              </a:rPr>
              <a:t>COSA È IL GAL BARBAGIA 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"/>
          <p:cNvSpPr/>
          <p:nvPr/>
        </p:nvSpPr>
        <p:spPr>
          <a:xfrm>
            <a:off x="468720" y="2075400"/>
            <a:ext cx="7513200" cy="3912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801"/>
              </a:lnSpc>
              <a:tabLst>
                <a:tab algn="l" pos="0"/>
              </a:tabLst>
            </a:pPr>
            <a:r>
              <a:rPr b="0" lang="it-IT" sz="2400" spc="-1" strike="noStrike">
                <a:solidFill>
                  <a:srgbClr val="545454"/>
                </a:solidFill>
                <a:latin typeface="Arial"/>
                <a:ea typeface="Arial"/>
              </a:rPr>
              <a:t>È un organismo di diritto pubblico che si configura come Fondazione di partecipazione a capitale pubblico privato con 234 soci (226 privati e 8 pubblici che sono i 7 comuni + la Comunità Montana). I GAL partecipano all’attuazione del Programma di Sviluppo Rurale (PSR). Il PSR è finanziato dal Fondo Europeo Agricolo per lo Sviluppo Rurale (FEASR), utilizzando l’approccio LEADER, acronimo di “Liason Entre Actions de Développement de l’Économie Rurale”: un metodo per la progettazione ed attuazione di strategie di sviluppo rurale basato sul coinvolgimento degli attori locali.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Freeform 6"/>
          <p:cNvSpPr/>
          <p:nvPr/>
        </p:nvSpPr>
        <p:spPr>
          <a:xfrm>
            <a:off x="8281800" y="2122920"/>
            <a:ext cx="2409840" cy="3779640"/>
          </a:xfrm>
          <a:prstGeom prst="rect">
            <a:avLst/>
          </a:prstGeom>
          <a:blipFill rotWithShape="0">
            <a:blip r:embed="rId2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49" name="Testo"/>
          <p:cNvSpPr/>
          <p:nvPr/>
        </p:nvSpPr>
        <p:spPr>
          <a:xfrm>
            <a:off x="5154120" y="3726360"/>
            <a:ext cx="579240" cy="332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6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"/>
          <p:cNvSpPr/>
          <p:nvPr/>
        </p:nvSpPr>
        <p:spPr>
          <a:xfrm>
            <a:off x="0" y="0"/>
            <a:ext cx="10690560" cy="7559640"/>
          </a:xfrm>
          <a:prstGeom prst="rect">
            <a:avLst/>
          </a:prstGeom>
          <a:blipFill rotWithShape="0">
            <a:blip r:embed="rId1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51" name="TextBox 3"/>
          <p:cNvSpPr/>
          <p:nvPr/>
        </p:nvSpPr>
        <p:spPr>
          <a:xfrm>
            <a:off x="406080" y="1377360"/>
            <a:ext cx="10691640" cy="469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99"/>
              </a:lnSpc>
              <a:tabLst>
                <a:tab algn="l" pos="0"/>
              </a:tabLst>
            </a:pPr>
            <a:r>
              <a:rPr b="0" lang="it-IT" sz="3000" spc="-145" strike="noStrike">
                <a:solidFill>
                  <a:srgbClr val="48b77c"/>
                </a:solidFill>
                <a:latin typeface="Calibri (MS) Bold"/>
                <a:ea typeface="Calibri (MS) Bold"/>
              </a:rPr>
              <a:t>IL TERRITORIO DEL GAL BARBAGIA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Freeform 5"/>
          <p:cNvSpPr/>
          <p:nvPr/>
        </p:nvSpPr>
        <p:spPr>
          <a:xfrm>
            <a:off x="6860880" y="1608840"/>
            <a:ext cx="3691080" cy="3081600"/>
          </a:xfrm>
          <a:prstGeom prst="rect">
            <a:avLst/>
          </a:prstGeom>
          <a:blipFill rotWithShape="0">
            <a:blip r:embed="rId2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53" name="Freeform 6"/>
          <p:cNvSpPr/>
          <p:nvPr/>
        </p:nvSpPr>
        <p:spPr>
          <a:xfrm>
            <a:off x="4329360" y="2646720"/>
            <a:ext cx="2845080" cy="4178880"/>
          </a:xfrm>
          <a:prstGeom prst="rect">
            <a:avLst/>
          </a:prstGeom>
          <a:blipFill rotWithShape="0">
            <a:blip r:embed="rId3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54" name="TextBox 7"/>
          <p:cNvSpPr/>
          <p:nvPr/>
        </p:nvSpPr>
        <p:spPr>
          <a:xfrm>
            <a:off x="418680" y="2194560"/>
            <a:ext cx="3795120" cy="345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399"/>
              </a:lnSpc>
              <a:tabLst>
                <a:tab algn="l" pos="0"/>
              </a:tabLst>
            </a:pPr>
            <a:r>
              <a:rPr b="0" lang="it-IT" sz="2700" spc="-109" strike="noStrike">
                <a:solidFill>
                  <a:srgbClr val="545454"/>
                </a:solidFill>
                <a:latin typeface="Calibri (MS)"/>
                <a:ea typeface="Calibri (MS)"/>
              </a:rPr>
              <a:t>Ne fanno parte i territori dei 7 comuni di: Fonni, Mamoiada, Oliena, Orani, Orgosolo, Orotelli e Ottana, tutti ricadenti nella Comunità Montana Nuorese, Gennargentu Supramonte Barbagia</a:t>
            </a:r>
            <a:endParaRPr b="0" lang="it-IT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2"/>
          <p:cNvSpPr/>
          <p:nvPr/>
        </p:nvSpPr>
        <p:spPr>
          <a:xfrm>
            <a:off x="0" y="0"/>
            <a:ext cx="10690560" cy="7559640"/>
          </a:xfrm>
          <a:prstGeom prst="rect">
            <a:avLst/>
          </a:prstGeom>
          <a:blipFill rotWithShape="0">
            <a:blip r:embed="rId1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56" name="TextBox 3"/>
          <p:cNvSpPr/>
          <p:nvPr/>
        </p:nvSpPr>
        <p:spPr>
          <a:xfrm>
            <a:off x="348120" y="1325520"/>
            <a:ext cx="10691640" cy="469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99"/>
              </a:lnSpc>
              <a:tabLst>
                <a:tab algn="l" pos="0"/>
              </a:tabLst>
            </a:pPr>
            <a:r>
              <a:rPr b="0" lang="it-IT" sz="3000" spc="-145" strike="noStrike">
                <a:solidFill>
                  <a:srgbClr val="48b77c"/>
                </a:solidFill>
                <a:latin typeface="Calibri (MS) Bold"/>
                <a:ea typeface="Calibri (MS) Bold"/>
              </a:rPr>
              <a:t>IL PDA DEL GAL BARBAGIA  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4"/>
          <p:cNvSpPr/>
          <p:nvPr/>
        </p:nvSpPr>
        <p:spPr>
          <a:xfrm>
            <a:off x="348120" y="1864800"/>
            <a:ext cx="8435160" cy="431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399"/>
              </a:lnSpc>
              <a:tabLst>
                <a:tab algn="l" pos="0"/>
              </a:tabLst>
            </a:pPr>
            <a:r>
              <a:rPr b="0" lang="it-IT" sz="2200" spc="-106" strike="noStrike">
                <a:solidFill>
                  <a:srgbClr val="545454"/>
                </a:solidFill>
                <a:latin typeface="Calibri (MS) Bold"/>
                <a:ea typeface="Calibri (MS) Bold"/>
              </a:rPr>
              <a:t>2 AMBITI TEMATICI PER € 4.139.000 </a:t>
            </a:r>
            <a:endParaRPr b="0" lang="it-IT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"/>
          <p:cNvSpPr/>
          <p:nvPr/>
        </p:nvSpPr>
        <p:spPr>
          <a:xfrm>
            <a:off x="310320" y="2364840"/>
            <a:ext cx="7233120" cy="1371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701"/>
              </a:lnSpc>
              <a:tabLst>
                <a:tab algn="l" pos="0"/>
              </a:tabLst>
            </a:pPr>
            <a:r>
              <a:rPr b="0" lang="it-IT" sz="2200" spc="-1" strike="noStrike">
                <a:solidFill>
                  <a:srgbClr val="0097b2"/>
                </a:solidFill>
                <a:latin typeface="Calibri (MS) Bold"/>
                <a:ea typeface="Calibri (MS) Bold"/>
              </a:rPr>
              <a:t>AMBITO TEMATICO 1: SVILUPPO E INNOVAZIONE </a:t>
            </a:r>
            <a:br>
              <a:rPr sz="2200"/>
            </a:br>
            <a:r>
              <a:rPr b="0" lang="it-IT" sz="2200" spc="-1" strike="noStrike">
                <a:solidFill>
                  <a:srgbClr val="0097b2"/>
                </a:solidFill>
                <a:latin typeface="Calibri (MS) Bold"/>
                <a:ea typeface="Calibri (MS) Bold"/>
              </a:rPr>
              <a:t>DELLE FILIERE E DEI SISTEMI PRODUTTIVI LOCALI</a:t>
            </a:r>
            <a:endParaRPr b="0" lang="it-IT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6"/>
          <p:cNvSpPr/>
          <p:nvPr/>
        </p:nvSpPr>
        <p:spPr>
          <a:xfrm>
            <a:off x="-25560" y="3101040"/>
            <a:ext cx="6880320" cy="2743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561240" indent="-280800">
              <a:lnSpc>
                <a:spcPts val="3600"/>
              </a:lnSpc>
              <a:buClr>
                <a:srgbClr val="545454"/>
              </a:buClr>
              <a:buFont typeface="Arial"/>
              <a:buChar char="•"/>
            </a:pPr>
            <a:r>
              <a:rPr b="0" lang="it-IT" sz="2300" spc="-1" strike="noStrike">
                <a:solidFill>
                  <a:srgbClr val="545454"/>
                </a:solidFill>
                <a:latin typeface="Calibri (MS)"/>
                <a:ea typeface="Calibri (MS)"/>
              </a:rPr>
              <a:t>Azione Chiave 1.1 AGROALIMENTARE: Sviluppo dei meccanismi delle filiere: Vino, Olio, Carne, Ortofrutta (1 Bando una rete ); </a:t>
            </a:r>
            <a:endParaRPr b="0" lang="it-IT" sz="2300" spc="-1" strike="noStrike">
              <a:solidFill>
                <a:srgbClr val="000000"/>
              </a:solidFill>
              <a:latin typeface="Arial"/>
            </a:endParaRPr>
          </a:p>
          <a:p>
            <a:pPr lvl="1" marL="561240" indent="-280800">
              <a:lnSpc>
                <a:spcPts val="3600"/>
              </a:lnSpc>
              <a:buClr>
                <a:srgbClr val="545454"/>
              </a:buClr>
              <a:buFont typeface="Arial"/>
              <a:buChar char="•"/>
            </a:pPr>
            <a:r>
              <a:rPr b="0" lang="it-IT" sz="2300" spc="-1" strike="noStrike">
                <a:solidFill>
                  <a:srgbClr val="545454"/>
                </a:solidFill>
                <a:latin typeface="Calibri (MS)"/>
                <a:ea typeface="Calibri (MS)"/>
              </a:rPr>
              <a:t>Azione Chiave 1.2 ARTIGIANATO: Sviluppo e innovazione della rete dell’artigianato (Imprese esistenti – Start-Up) 4 bandi + 2 reti </a:t>
            </a:r>
            <a:endParaRPr b="0" lang="it-IT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Freeform 8"/>
          <p:cNvSpPr/>
          <p:nvPr/>
        </p:nvSpPr>
        <p:spPr>
          <a:xfrm>
            <a:off x="7634520" y="1883880"/>
            <a:ext cx="2814480" cy="2354400"/>
          </a:xfrm>
          <a:prstGeom prst="rect">
            <a:avLst/>
          </a:prstGeom>
          <a:blipFill rotWithShape="0">
            <a:blip r:embed="rId2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1" name="Freeform 10"/>
          <p:cNvSpPr/>
          <p:nvPr/>
        </p:nvSpPr>
        <p:spPr>
          <a:xfrm>
            <a:off x="7154280" y="4440600"/>
            <a:ext cx="3295080" cy="1719720"/>
          </a:xfrm>
          <a:prstGeom prst="rect">
            <a:avLst/>
          </a:prstGeom>
          <a:blipFill rotWithShape="0">
            <a:blip r:embed="rId3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2"/>
          <p:cNvSpPr/>
          <p:nvPr/>
        </p:nvSpPr>
        <p:spPr>
          <a:xfrm>
            <a:off x="0" y="0"/>
            <a:ext cx="10690560" cy="7559640"/>
          </a:xfrm>
          <a:prstGeom prst="rect">
            <a:avLst/>
          </a:prstGeom>
          <a:blipFill rotWithShape="0">
            <a:blip r:embed="rId1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3" name="TextBox 3"/>
          <p:cNvSpPr/>
          <p:nvPr/>
        </p:nvSpPr>
        <p:spPr>
          <a:xfrm>
            <a:off x="348120" y="1325520"/>
            <a:ext cx="10691640" cy="469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99"/>
              </a:lnSpc>
              <a:tabLst>
                <a:tab algn="l" pos="0"/>
              </a:tabLst>
            </a:pPr>
            <a:r>
              <a:rPr b="0" lang="it-IT" sz="3000" spc="-145" strike="noStrike">
                <a:solidFill>
                  <a:srgbClr val="48b77c"/>
                </a:solidFill>
                <a:latin typeface="Calibri (MS) Bold"/>
                <a:ea typeface="Calibri (MS) Bold"/>
              </a:rPr>
              <a:t>IL PDA DEL GAL BARBAGIA  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4"/>
          <p:cNvSpPr/>
          <p:nvPr/>
        </p:nvSpPr>
        <p:spPr>
          <a:xfrm>
            <a:off x="348120" y="1864800"/>
            <a:ext cx="8435160" cy="431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399"/>
              </a:lnSpc>
              <a:tabLst>
                <a:tab algn="l" pos="0"/>
              </a:tabLst>
            </a:pPr>
            <a:r>
              <a:rPr b="0" lang="it-IT" sz="2200" spc="-106" strike="noStrike">
                <a:solidFill>
                  <a:srgbClr val="545454"/>
                </a:solidFill>
                <a:latin typeface="Calibri (MS) Bold"/>
                <a:ea typeface="Calibri (MS) Bold"/>
              </a:rPr>
              <a:t>2 AMBITI TEMATICI PER € 4.139.000 </a:t>
            </a:r>
            <a:endParaRPr b="0" lang="it-IT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348120" y="2445120"/>
            <a:ext cx="7106760" cy="1422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801"/>
              </a:lnSpc>
              <a:tabLst>
                <a:tab algn="l" pos="0"/>
              </a:tabLst>
            </a:pPr>
            <a:r>
              <a:rPr b="0" lang="it-IT" sz="2200" spc="-1" strike="noStrike">
                <a:solidFill>
                  <a:srgbClr val="0097b2"/>
                </a:solidFill>
                <a:latin typeface="Calibri (MS) Bold"/>
                <a:ea typeface="Calibri (MS) Bold"/>
              </a:rPr>
              <a:t>AMBITO TEMATICO 2: VALORIZZAZIONE DEI BENI CULTURALI E DEL PATRIMONIO ARTISTICO </a:t>
            </a:r>
            <a:br>
              <a:rPr sz="2200"/>
            </a:br>
            <a:r>
              <a:rPr b="0" lang="it-IT" sz="2200" spc="-1" strike="noStrike">
                <a:solidFill>
                  <a:srgbClr val="0097b2"/>
                </a:solidFill>
                <a:latin typeface="Calibri (MS) Bold"/>
                <a:ea typeface="Calibri (MS) Bold"/>
              </a:rPr>
              <a:t>LEGATO AL TERRITORIO</a:t>
            </a:r>
            <a:endParaRPr b="0" lang="it-IT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Box 6"/>
          <p:cNvSpPr/>
          <p:nvPr/>
        </p:nvSpPr>
        <p:spPr>
          <a:xfrm>
            <a:off x="0" y="3675240"/>
            <a:ext cx="6438240" cy="2743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561240" indent="-280800">
              <a:lnSpc>
                <a:spcPts val="3600"/>
              </a:lnSpc>
              <a:buClr>
                <a:srgbClr val="545454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45454"/>
                </a:solidFill>
                <a:latin typeface="Calibri (MS)"/>
                <a:ea typeface="Calibri (MS)"/>
              </a:rPr>
              <a:t>Azione Chiave 2.1 CULTURA: Cooperazione e collaborazione tra gli operatori culturali del territorio: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1" marL="561240" indent="-280800">
              <a:lnSpc>
                <a:spcPts val="3600"/>
              </a:lnSpc>
              <a:buClr>
                <a:srgbClr val="545454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45454"/>
                </a:solidFill>
                <a:latin typeface="Calibri (MS)"/>
                <a:ea typeface="Calibri (MS)"/>
              </a:rPr>
              <a:t>Pubbliche amministrazioni (2 bandi);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1" marL="561240" indent="-280800">
              <a:lnSpc>
                <a:spcPts val="3600"/>
              </a:lnSpc>
              <a:buClr>
                <a:srgbClr val="545454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545454"/>
                </a:solidFill>
                <a:latin typeface="Calibri (MS)"/>
                <a:ea typeface="Calibri (MS)"/>
              </a:rPr>
              <a:t>Realizzazione della rete degli operatori culturali del territorio (2 bandi 2 reti).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Freeform 8"/>
          <p:cNvSpPr/>
          <p:nvPr/>
        </p:nvSpPr>
        <p:spPr>
          <a:xfrm>
            <a:off x="7693560" y="2370960"/>
            <a:ext cx="2726280" cy="3633120"/>
          </a:xfrm>
          <a:prstGeom prst="rect">
            <a:avLst/>
          </a:prstGeom>
          <a:blipFill rotWithShape="0">
            <a:blip r:embed="rId2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2"/>
          <p:cNvSpPr/>
          <p:nvPr/>
        </p:nvSpPr>
        <p:spPr>
          <a:xfrm>
            <a:off x="0" y="0"/>
            <a:ext cx="10690560" cy="7559640"/>
          </a:xfrm>
          <a:prstGeom prst="rect">
            <a:avLst/>
          </a:prstGeom>
          <a:blipFill rotWithShape="0">
            <a:blip r:embed="rId1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4462200" y="2023200"/>
            <a:ext cx="5789160" cy="4334040"/>
          </a:xfrm>
          <a:prstGeom prst="rect">
            <a:avLst/>
          </a:prstGeom>
          <a:blipFill rotWithShape="0">
            <a:blip r:embed="rId2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0" name="TextBox 4"/>
          <p:cNvSpPr/>
          <p:nvPr/>
        </p:nvSpPr>
        <p:spPr>
          <a:xfrm>
            <a:off x="374760" y="1446480"/>
            <a:ext cx="10691640" cy="837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300"/>
              </a:lnSpc>
              <a:tabLst>
                <a:tab algn="l" pos="0"/>
              </a:tabLst>
            </a:pPr>
            <a:r>
              <a:rPr b="0" lang="it-IT" sz="3000" spc="-219" strike="noStrike">
                <a:solidFill>
                  <a:srgbClr val="48b77c"/>
                </a:solidFill>
                <a:latin typeface="Calibri (MS) Bold"/>
                <a:ea typeface="Calibri (MS) Bold"/>
              </a:rPr>
              <a:t>QUALE SARÀ IL  NUOVO PDA DEL GAL BARBAGIA  € 2.500.000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5"/>
          <p:cNvSpPr/>
          <p:nvPr/>
        </p:nvSpPr>
        <p:spPr>
          <a:xfrm>
            <a:off x="-212400" y="2169360"/>
            <a:ext cx="4370760" cy="470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4" marL="730080" indent="-146160" algn="just">
              <a:lnSpc>
                <a:spcPts val="2299"/>
              </a:lnSpc>
              <a:buClr>
                <a:srgbClr val="545454"/>
              </a:buClr>
              <a:buFont typeface="Arial"/>
              <a:buChar char="•"/>
            </a:pPr>
            <a:r>
              <a:rPr b="0" lang="it-IT" sz="1800" spc="-46" strike="noStrike">
                <a:solidFill>
                  <a:srgbClr val="545454"/>
                </a:solidFill>
                <a:latin typeface="Calibri (MS)"/>
                <a:ea typeface="Calibri (MS)"/>
              </a:rPr>
              <a:t>AMBITI TEMATICI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730080" indent="-146160" algn="just">
              <a:lnSpc>
                <a:spcPts val="2299"/>
              </a:lnSpc>
              <a:buClr>
                <a:srgbClr val="545454"/>
              </a:buClr>
              <a:buFont typeface="Arial"/>
              <a:buChar char="•"/>
            </a:pPr>
            <a:r>
              <a:rPr b="0" lang="it-IT" sz="1800" spc="-46" strike="noStrike">
                <a:solidFill>
                  <a:srgbClr val="545454"/>
                </a:solidFill>
                <a:latin typeface="Calibri (MS)"/>
                <a:ea typeface="Calibri (MS)"/>
              </a:rPr>
              <a:t>Per ognuno degli ambiti tematici prescelti potranno essere previste </a:t>
            </a:r>
            <a:r>
              <a:rPr b="0" lang="it-IT" sz="1800" spc="-46" strike="noStrike">
                <a:solidFill>
                  <a:srgbClr val="545454"/>
                </a:solidFill>
                <a:latin typeface="Calibri (MS) Bold"/>
                <a:ea typeface="Calibri (MS) Bold"/>
              </a:rPr>
              <a:t>massimo due azioni ordinarie.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146160" indent="438120" algn="just">
              <a:lnSpc>
                <a:spcPts val="2299"/>
              </a:lnSpc>
              <a:tabLst>
                <a:tab algn="l" pos="0"/>
              </a:tabLst>
            </a:pPr>
            <a:r>
              <a:rPr b="0" lang="it-IT" sz="1800" spc="-46" strike="noStrike">
                <a:solidFill>
                  <a:srgbClr val="545454"/>
                </a:solidFill>
                <a:latin typeface="Calibri (MS)"/>
                <a:ea typeface="Calibri (MS)"/>
              </a:rPr>
              <a:t>In relazione agli ambiti tematici prescelti, le azioni ordinarie </a:t>
            </a:r>
            <a:r>
              <a:rPr b="0" lang="it-IT" sz="1800" spc="-46" strike="noStrike">
                <a:solidFill>
                  <a:srgbClr val="545454"/>
                </a:solidFill>
                <a:latin typeface="Calibri (MS) Bold"/>
                <a:ea typeface="Calibri (MS) Bold"/>
              </a:rPr>
              <a:t>dovranno contemplare i seguenti interventi previsti dal PSP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146160" indent="438120" algn="just">
              <a:lnSpc>
                <a:spcPts val="2299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730080" indent="-146160" algn="just">
              <a:lnSpc>
                <a:spcPts val="2299"/>
              </a:lnSpc>
              <a:buClr>
                <a:srgbClr val="545454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800" spc="-46" strike="noStrike">
                <a:solidFill>
                  <a:srgbClr val="545454"/>
                </a:solidFill>
                <a:latin typeface="Calibri (MS) Bold"/>
                <a:ea typeface="Calibri (MS) Bold"/>
              </a:rPr>
              <a:t>I Dossier di Candidatura Telematica dovranno essere presentati a partire dalle ore 09.00 del 10 novembre 2023 ed entro le ore 23.59 del 15 dicembre 2023.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146160" indent="438120">
              <a:lnSpc>
                <a:spcPts val="2599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LibreOffice/7.5.2.2$MacOSX_X86_64 LibreOffice_project/53bb9681a964705cf672590721dbc85eb4d0c3a2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2023-11-08T17:25:11Z</dcterms:modified>
  <cp:revision>1</cp:revision>
  <dc:subject/>
  <dc:title/>
</cp:coreProperties>
</file>